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12192000" cy="16256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38" d="100"/>
          <a:sy n="38" d="100"/>
        </p:scale>
        <p:origin x="22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64AAE-9F56-4C01-A54B-DE6521CA205E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6B891-9D17-4C76-80FF-FF4E68A34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26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6B891-9D17-4C76-80FF-FF4E68A34E7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2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725F-C309-4018-BA4A-CE32FA58093F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C6C-CCDD-42FC-90B8-0E2A970F01B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07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725F-C309-4018-BA4A-CE32FA58093F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C6C-CCDD-42FC-90B8-0E2A970F01B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49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725F-C309-4018-BA4A-CE32FA58093F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C6C-CCDD-42FC-90B8-0E2A970F01B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1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725F-C309-4018-BA4A-CE32FA58093F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C6C-CCDD-42FC-90B8-0E2A970F01B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26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725F-C309-4018-BA4A-CE32FA58093F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C6C-CCDD-42FC-90B8-0E2A970F01B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63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725F-C309-4018-BA4A-CE32FA58093F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C6C-CCDD-42FC-90B8-0E2A970F01B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79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725F-C309-4018-BA4A-CE32FA58093F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C6C-CCDD-42FC-90B8-0E2A970F01B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00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725F-C309-4018-BA4A-CE32FA58093F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C6C-CCDD-42FC-90B8-0E2A970F01B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2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725F-C309-4018-BA4A-CE32FA58093F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C6C-CCDD-42FC-90B8-0E2A970F01B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98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725F-C309-4018-BA4A-CE32FA58093F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C6C-CCDD-42FC-90B8-0E2A970F01B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44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725F-C309-4018-BA4A-CE32FA58093F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C6C-CCDD-42FC-90B8-0E2A970F01B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07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725F-C309-4018-BA4A-CE32FA58093F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2C6C-CCDD-42FC-90B8-0E2A970F01B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11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kso@jalpak.it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9796"/>
            <a:ext cx="12214007" cy="83271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71871" y="5475237"/>
            <a:ext cx="9994604" cy="1484997"/>
          </a:xfrm>
          <a:ln>
            <a:noFill/>
          </a:ln>
        </p:spPr>
        <p:txBody>
          <a:bodyPr anchor="t">
            <a:normAutofit fontScale="90000"/>
          </a:bodyPr>
          <a:lstStyle/>
          <a:p>
            <a:r>
              <a:rPr lang="ja-JP" altLang="it-IT" sz="5400" dirty="0" smtClean="0">
                <a:ln>
                  <a:solidFill>
                    <a:srgbClr val="000066"/>
                  </a:solidFill>
                </a:ln>
                <a:solidFill>
                  <a:srgbClr val="FFFF00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お客</a:t>
            </a:r>
            <a:r>
              <a:rPr lang="ja-JP" altLang="en-US" sz="5400" dirty="0" smtClean="0">
                <a:ln>
                  <a:solidFill>
                    <a:srgbClr val="000066"/>
                  </a:solidFill>
                </a:ln>
                <a:solidFill>
                  <a:srgbClr val="FFFF00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さま</a:t>
            </a:r>
            <a:r>
              <a:rPr lang="ja-JP" altLang="it-IT" sz="5400" dirty="0" smtClean="0">
                <a:ln>
                  <a:solidFill>
                    <a:srgbClr val="000066"/>
                  </a:solidFill>
                </a:ln>
                <a:solidFill>
                  <a:srgbClr val="FFFF00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の</a:t>
            </a:r>
            <a:r>
              <a:rPr lang="ja-JP" altLang="en-US" sz="5400" dirty="0" smtClean="0">
                <a:ln>
                  <a:solidFill>
                    <a:srgbClr val="000066"/>
                  </a:solidFill>
                </a:ln>
                <a:solidFill>
                  <a:srgbClr val="FFFF00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ご要望や</a:t>
            </a:r>
            <a:r>
              <a:rPr lang="ja-JP" altLang="it-IT" sz="5400" dirty="0" smtClean="0">
                <a:ln>
                  <a:solidFill>
                    <a:srgbClr val="000066"/>
                  </a:solidFill>
                </a:ln>
                <a:solidFill>
                  <a:srgbClr val="FFFF00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リクエストに</a:t>
            </a:r>
            <a:r>
              <a:rPr lang="en-US" altLang="ja-JP" sz="5400" dirty="0" smtClean="0">
                <a:ln>
                  <a:solidFill>
                    <a:srgbClr val="000066"/>
                  </a:solidFill>
                </a:ln>
                <a:solidFill>
                  <a:srgbClr val="FFFF00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/>
            </a:r>
            <a:br>
              <a:rPr lang="en-US" altLang="ja-JP" sz="5400" dirty="0" smtClean="0">
                <a:ln>
                  <a:solidFill>
                    <a:srgbClr val="000066"/>
                  </a:solidFill>
                </a:ln>
                <a:solidFill>
                  <a:srgbClr val="FFFF00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</a:br>
            <a:r>
              <a:rPr lang="ja-JP" altLang="it-IT" sz="5400" dirty="0" smtClean="0">
                <a:ln>
                  <a:solidFill>
                    <a:srgbClr val="000066"/>
                  </a:solidFill>
                </a:ln>
                <a:solidFill>
                  <a:srgbClr val="FFFF00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お応えします。</a:t>
            </a:r>
            <a:endParaRPr kumimoji="1" lang="ja-JP" altLang="en-US" sz="5400" dirty="0">
              <a:ln>
                <a:solidFill>
                  <a:srgbClr val="000066"/>
                </a:solidFill>
              </a:ln>
              <a:solidFill>
                <a:srgbClr val="FFFF00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37954" y="12557691"/>
            <a:ext cx="11072036" cy="266694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詳細のご案内をメールにてお送りいたします！</a:t>
            </a:r>
            <a:endParaRPr lang="en-US" altLang="ja-JP" sz="3600" b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アドレス</a:t>
            </a:r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まで日本語でお気軽にご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連絡</a:t>
            </a:r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ください。</a:t>
            </a:r>
            <a:endParaRPr lang="it-IT" altLang="ja-JP" sz="3600" b="1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ja-JP" altLang="en-US" sz="3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連絡先</a:t>
            </a:r>
            <a:r>
              <a:rPr lang="ja-JP" altLang="it-IT" sz="3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3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it-IT" altLang="ja-JP" sz="3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:  </a:t>
            </a:r>
            <a:r>
              <a:rPr lang="en-US" altLang="ja-JP" sz="3000" dirty="0">
                <a:latin typeface="Meiryo UI" panose="020B0604030504040204" pitchFamily="34" charset="-128"/>
                <a:ea typeface="Meiryo UI" panose="020B0604030504040204" pitchFamily="34" charset="-128"/>
              </a:rPr>
              <a:t>Jalpak International (Europe) B.V. </a:t>
            </a:r>
            <a:r>
              <a:rPr lang="ja-JP" altLang="en-US" sz="3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ローマ支店</a:t>
            </a:r>
            <a:endParaRPr lang="en-US" altLang="ja-JP" sz="3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en-US" altLang="ja-JP" sz="3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E</a:t>
            </a:r>
            <a:r>
              <a:rPr lang="ja-JP" altLang="en-US" sz="3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メールアドレス：</a:t>
            </a:r>
            <a:r>
              <a:rPr lang="en-US" altLang="ja-JP" sz="3600" dirty="0" smtClean="0">
                <a:latin typeface="Meiryo UI" panose="020B0604030504040204" pitchFamily="34" charset="-128"/>
                <a:ea typeface="Meiryo UI" panose="020B0604030504040204" pitchFamily="34" charset="-128"/>
                <a:hlinkClick r:id="rId5"/>
              </a:rPr>
              <a:t>kso@jalpak.it</a:t>
            </a:r>
            <a:r>
              <a:rPr lang="en-US" altLang="ja-JP" sz="3600" dirty="0">
                <a:latin typeface="Meiryo UI" panose="020B0604030504040204" pitchFamily="34" charset="-128"/>
                <a:ea typeface="Meiryo UI" panose="020B0604030504040204" pitchFamily="34" charset="-128"/>
              </a:rPr>
              <a:t>  https://www.jalpak.fr/optionaltour-category/italy/ </a:t>
            </a:r>
          </a:p>
          <a:p>
            <a:pPr algn="l"/>
            <a:endParaRPr lang="en-US" altLang="ja-JP" sz="36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endParaRPr lang="en-US" altLang="ja-JP" sz="3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endParaRPr lang="en-US" altLang="ja-JP" sz="36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endParaRPr lang="en-US" altLang="ja-JP" sz="36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36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kumimoji="1" lang="en-US" altLang="ja-JP" sz="36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2660" y="240901"/>
            <a:ext cx="4819118" cy="49277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0734" y="15355172"/>
            <a:ext cx="3600128" cy="60752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="" xmlns:a16="http://schemas.microsoft.com/office/drawing/2014/main" id="{F030E60C-DA23-4E58-91F3-5CB127D99E99}"/>
              </a:ext>
            </a:extLst>
          </p:cNvPr>
          <p:cNvSpPr txBox="1">
            <a:spLocks/>
          </p:cNvSpPr>
          <p:nvPr/>
        </p:nvSpPr>
        <p:spPr>
          <a:xfrm>
            <a:off x="2401187" y="8700342"/>
            <a:ext cx="8272130" cy="3889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ジャルパック</a:t>
            </a:r>
            <a:r>
              <a:rPr lang="ja-JP" altLang="it-IT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ならココがうれしい</a:t>
            </a:r>
            <a:r>
              <a:rPr lang="ja-JP" altLang="it-IT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！</a:t>
            </a:r>
            <a:endParaRPr lang="en-US" altLang="ja-JP" sz="32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FFFF00"/>
                </a:solidFill>
              </a:u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endParaRPr lang="it-IT" altLang="ja-JP" sz="1600" b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FFFF00"/>
                </a:solidFill>
              </a:u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ja-JP" altLang="it-IT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日本語でお手伝いさせていただきます。</a:t>
            </a:r>
            <a:endParaRPr lang="it-IT" altLang="ja-JP" sz="2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FFFF00"/>
                </a:solidFill>
              </a:u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ja-JP" altLang="it-IT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使</a:t>
            </a:r>
            <a:r>
              <a:rPr lang="ja-JP" altLang="it-IT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用</a:t>
            </a:r>
            <a:r>
              <a:rPr lang="ja-JP" altLang="it-IT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ホテル</a:t>
            </a:r>
            <a:r>
              <a:rPr lang="ja-JP" altLang="it-IT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は全て</a:t>
            </a:r>
            <a:r>
              <a:rPr lang="it-IT" altLang="ja-JP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it-IT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つ星で快適！</a:t>
            </a:r>
            <a:endParaRPr lang="it-IT" altLang="ja-JP" sz="2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FFFF00"/>
                </a:solidFill>
              </a:u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ja-JP" altLang="it-IT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プライベート</a:t>
            </a:r>
            <a:r>
              <a:rPr lang="ja-JP" altLang="it-IT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観光付き</a:t>
            </a:r>
            <a:r>
              <a:rPr lang="ja-JP" altLang="en-US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でとっても便利！</a:t>
            </a:r>
            <a:endParaRPr lang="en-US" altLang="ja-JP" sz="2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FFFF00"/>
                </a:solidFill>
              </a:u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ja-JP" altLang="en-US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豊富な追加</a:t>
            </a:r>
            <a:r>
              <a:rPr lang="ja-JP" altLang="en-US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プランをご用意！</a:t>
            </a:r>
            <a:endParaRPr lang="en-US" altLang="ja-JP" sz="2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FFFF00"/>
                </a:solidFill>
              </a:u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ja-JP" altLang="en-US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旅のパーツだけ</a:t>
            </a:r>
            <a:r>
              <a:rPr lang="ja-JP" altLang="en-US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でのお申込みも</a:t>
            </a:r>
            <a:r>
              <a:rPr lang="en-US" altLang="ja-JP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OK</a:t>
            </a:r>
            <a:r>
              <a:rPr lang="ja-JP" altLang="en-US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！</a:t>
            </a:r>
            <a:endParaRPr lang="it-IT" altLang="ja-JP" sz="2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FFFF00"/>
                </a:solidFill>
              </a:u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ja-JP" altLang="en-US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旅先</a:t>
            </a:r>
            <a:r>
              <a:rPr lang="ja-JP" altLang="en-US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での日本語の</a:t>
            </a:r>
            <a:r>
              <a:rPr lang="ja-JP" altLang="it-IT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緊急</a:t>
            </a:r>
            <a:r>
              <a:rPr lang="ja-JP" altLang="en-US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対応</a:t>
            </a:r>
            <a:r>
              <a:rPr lang="ja-JP" altLang="en-US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サポートつきで安心！</a:t>
            </a:r>
            <a:endParaRPr lang="en-US" altLang="ja-JP" sz="2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FFFF00"/>
                </a:solidFill>
              </a:u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ja-JP" altLang="en-US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お子</a:t>
            </a:r>
            <a:r>
              <a:rPr lang="ja-JP" altLang="en-US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様連れに嬉しい子供料金を</a:t>
            </a:r>
            <a:r>
              <a:rPr lang="ja-JP" altLang="en-US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設定！</a:t>
            </a:r>
            <a:endParaRPr lang="ja-JP" altLang="en-US" sz="2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FFFF00"/>
                </a:solidFill>
              </a:u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ja-JP" altLang="en-US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</a:rPr>
              <a:t>　　　　</a:t>
            </a:r>
            <a:r>
              <a:rPr lang="en-US" altLang="ja-JP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歳以下は無料、</a:t>
            </a:r>
            <a:r>
              <a:rPr lang="en-US" altLang="ja-JP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－</a:t>
            </a:r>
            <a:r>
              <a:rPr lang="en-US" altLang="ja-JP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歳は</a:t>
            </a:r>
            <a:r>
              <a:rPr lang="en-US" altLang="ja-JP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00"/>
                  </a:solidFill>
                </a:uFill>
                <a:latin typeface="Meiryo UI" panose="020B0604030504040204" pitchFamily="34" charset="-128"/>
                <a:ea typeface="Meiryo UI" panose="020B0604030504040204" pitchFamily="34" charset="-128"/>
              </a:rPr>
              <a:t>％オフ）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8976" y="6899275"/>
            <a:ext cx="117170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it-IT" sz="3200" dirty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冬</a:t>
            </a:r>
            <a:r>
              <a:rPr lang="ja-JP" altLang="it-IT" sz="3200" dirty="0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r>
              <a:rPr lang="ja-JP" altLang="it-IT" sz="3200" dirty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イタリ</a:t>
            </a:r>
            <a:r>
              <a:rPr lang="ja-JP" altLang="it-IT" sz="3200" dirty="0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ア</a:t>
            </a:r>
            <a:r>
              <a:rPr lang="ja-JP" altLang="it-IT" sz="3200" dirty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は</a:t>
            </a:r>
            <a:r>
              <a:rPr lang="ja-JP" altLang="it-IT" sz="3200" dirty="0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クリスマスやカーニバルとお祭がたくさん。　</a:t>
            </a:r>
            <a:endParaRPr lang="en-US" altLang="ja-JP" sz="3200" dirty="0" smtClean="0">
              <a:ln w="15875"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it-IT" sz="3200" dirty="0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特にベニスのカーニバルは中世にタイムトリップしたような幻想の世界。　</a:t>
            </a:r>
            <a:endParaRPr lang="en-US" altLang="ja-JP" sz="3200" dirty="0" smtClean="0">
              <a:ln w="15875"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it-IT" sz="3200" dirty="0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街ごとのご当地自慢のワインや郷土料理で</a:t>
            </a:r>
            <a:r>
              <a:rPr lang="ja-JP" altLang="en-US" sz="3200" dirty="0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it-IT" sz="3200" dirty="0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イタリアを満喫して下さい</a:t>
            </a:r>
            <a:r>
              <a:rPr lang="ja-JP" altLang="it-IT" sz="3200" dirty="0" smtClean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。</a:t>
            </a:r>
            <a:endParaRPr lang="it-IT" altLang="ja-JP" sz="3200" dirty="0" smtClean="0">
              <a:ln w="6350"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58240" y="933451"/>
            <a:ext cx="101574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ja-JP" altLang="it-IT" sz="88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01600" dist="50800" dir="1800000" sx="101000" sy="101000" algn="tl" rotWithShape="0">
                    <a:srgbClr val="002060">
                      <a:alpha val="96000"/>
                    </a:srgbClr>
                  </a:outerShdw>
                </a:effectLst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オーダーメイド</a:t>
            </a:r>
            <a:r>
              <a:rPr kumimoji="0" lang="ja-JP" altLang="it-IT" sz="72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01600" dist="50800" dir="1800000" sx="101000" sy="101000" algn="tl" rotWithShape="0">
                    <a:srgbClr val="002060">
                      <a:alpha val="96000"/>
                    </a:srgbClr>
                  </a:outerShdw>
                </a:effectLst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endParaRPr kumimoji="0" lang="en-US" altLang="ja-JP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333CC"/>
              </a:solidFill>
              <a:effectLst>
                <a:outerShdw blurRad="101600" dist="50800" dir="1800000" sx="101000" sy="101000" algn="tl" rotWithShape="0">
                  <a:srgbClr val="002060">
                    <a:alpha val="96000"/>
                  </a:srgb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kumimoji="0" lang="ja-JP" altLang="it-IT" sz="88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01600" dist="50800" dir="1800000" sx="101000" sy="101000" algn="tl" rotWithShape="0">
                    <a:srgbClr val="002060">
                      <a:alpha val="96000"/>
                    </a:srgbClr>
                  </a:outerShdw>
                </a:effectLst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イタリア旅行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333CC"/>
              </a:solidFill>
              <a:effectLst>
                <a:outerShdw blurRad="101600" dist="50800" dir="1800000" sx="101000" sy="101000" algn="tl" rotWithShape="0">
                  <a:srgbClr val="002060">
                    <a:alpha val="96000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608" y="2487574"/>
            <a:ext cx="2989672" cy="27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35" y="4186304"/>
            <a:ext cx="3239386" cy="25452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264" y="15227582"/>
            <a:ext cx="3600128" cy="607522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893136" y="378285"/>
            <a:ext cx="10568762" cy="6230680"/>
          </a:xfrm>
          <a:prstGeom prst="rect">
            <a:avLst/>
          </a:prstGeom>
          <a:ln w="57150"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お勧めプラン　</a:t>
            </a:r>
            <a:r>
              <a:rPr lang="ja-JP" altLang="en-US" sz="36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その①</a:t>
            </a:r>
            <a:endParaRPr lang="en-US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it-IT" sz="40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フ</a:t>
            </a:r>
            <a:r>
              <a:rPr lang="ja-JP" altLang="it-IT" sz="40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ィレンツ</a:t>
            </a:r>
            <a:r>
              <a:rPr lang="ja-JP" altLang="it-IT" sz="40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ェ</a:t>
            </a:r>
            <a:r>
              <a:rPr lang="it-IT" altLang="ja-JP" sz="40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it-IT" sz="40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日間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（例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お一人様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346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ユーロ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pPr algn="l"/>
            <a:r>
              <a:rPr lang="en-US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1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日目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お客様ご自身でホテルへ移動　　　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2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日目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日本語ガイドとフィレンツェ午前観光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en-US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it-IT" altLang="ja-JP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日目　　自由行動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it-IT" altLang="ja-JP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日目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お客様ご</a:t>
            </a:r>
            <a:r>
              <a:rPr lang="ja-JP" altLang="it-IT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自身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で空港へ移動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endParaRPr lang="it-IT" altLang="ja-JP" sz="2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上記の基本コースに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*空</a:t>
            </a:r>
            <a:r>
              <a:rPr lang="ja-JP" altLang="it-IT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港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と</a:t>
            </a:r>
            <a:r>
              <a:rPr lang="ja-JP" altLang="it-IT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ホテ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ル</a:t>
            </a:r>
            <a:r>
              <a:rPr lang="ja-JP" altLang="it-IT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間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のトランスファーサービス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it-IT" altLang="ja-JP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*ローマ日帰りツアー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it-IT" altLang="ja-JP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*ショッピング</a:t>
            </a:r>
            <a:r>
              <a:rPr lang="ja-JP" altLang="en-US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ツアー</a:t>
            </a:r>
            <a:r>
              <a:rPr lang="ja-JP" altLang="en-US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ja-JP" altLang="en-US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　　　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などを追加できます。</a:t>
            </a:r>
            <a:endParaRPr lang="en-US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en-US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it-IT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フィレンツェ</a:t>
            </a:r>
            <a:r>
              <a:rPr lang="ja-JP" altLang="en-US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まで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の往復の移動料金は含まれておりません。</a:t>
            </a:r>
            <a:endParaRPr lang="en-US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en-US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※1</a:t>
            </a:r>
            <a:r>
              <a:rPr lang="ja-JP" altLang="en-US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部屋</a:t>
            </a:r>
            <a:r>
              <a:rPr lang="en-US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名利用時の代金です。</a:t>
            </a:r>
            <a:endParaRPr lang="en-US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en-US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詳細は別途お送りしますご案内を参照ください。</a:t>
            </a:r>
            <a:endParaRPr lang="en-US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="" xmlns:a16="http://schemas.microsoft.com/office/drawing/2014/main" id="{F030E60C-DA23-4E58-91F3-5CB127D99E99}"/>
              </a:ext>
            </a:extLst>
          </p:cNvPr>
          <p:cNvSpPr txBox="1">
            <a:spLocks/>
          </p:cNvSpPr>
          <p:nvPr/>
        </p:nvSpPr>
        <p:spPr>
          <a:xfrm>
            <a:off x="716144" y="7916169"/>
            <a:ext cx="4876581" cy="3449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 rot="10800000" flipV="1">
            <a:off x="893136" y="6810920"/>
            <a:ext cx="10568762" cy="6219485"/>
          </a:xfrm>
          <a:prstGeom prst="rect">
            <a:avLst/>
          </a:prstGeom>
          <a:ln w="57150">
            <a:solidFill>
              <a:srgbClr val="0070C0"/>
            </a:solidFill>
            <a:prstDash val="sysDot"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お勧めプラン　</a:t>
            </a:r>
            <a:r>
              <a:rPr lang="ja-JP" altLang="en-US" sz="4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その</a:t>
            </a:r>
            <a:r>
              <a:rPr lang="ja-JP" altLang="it-IT" sz="4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②</a:t>
            </a:r>
            <a:endParaRPr lang="en-US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it-IT" sz="40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フィレンツェ、ベニス６日間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（例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お一人様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483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ユーロ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pPr algn="l"/>
            <a:r>
              <a:rPr lang="en-US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1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日目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お客様ご自身でフィレンツェのホテルへ移動　　　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2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日目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日本語ガイドとフィレンツェ午前観光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en-US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日目</a:t>
            </a:r>
            <a:r>
              <a:rPr lang="ja-JP" altLang="en-US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自由行動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it-IT" altLang="ja-JP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日目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it-IT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フ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ィレンツ</a:t>
            </a:r>
            <a:r>
              <a:rPr lang="ja-JP" altLang="it-IT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ェ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からベニスへ列車で移動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it-IT" altLang="ja-JP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日目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it-IT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自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由</a:t>
            </a:r>
            <a:r>
              <a:rPr lang="ja-JP" altLang="it-IT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行動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</a:p>
          <a:p>
            <a:pPr algn="l"/>
            <a:r>
              <a:rPr lang="it-IT" altLang="ja-JP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日目</a:t>
            </a:r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お客様ご</a:t>
            </a:r>
            <a:r>
              <a:rPr lang="ja-JP" altLang="it-IT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自身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で空港へ移動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endParaRPr lang="it-IT" altLang="ja-JP" sz="2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上記の基本コースに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	*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ゴンドラライド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it-IT" altLang="ja-JP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*シエナ半日観光</a:t>
            </a:r>
            <a:r>
              <a:rPr lang="ja-JP" altLang="en-US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ー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it-IT" altLang="ja-JP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*ショッピング</a:t>
            </a:r>
            <a:r>
              <a:rPr lang="ja-JP" altLang="en-US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ツアー　　　　　　　　　　　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などを追加できます。</a:t>
            </a:r>
            <a:endParaRPr lang="en-US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endParaRPr lang="en-US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en-US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it-IT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フィレンツェまでの往復の移動料金は含まれておりません。</a:t>
            </a:r>
            <a:endParaRPr lang="it-IT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it-IT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en-US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部屋</a:t>
            </a:r>
            <a:r>
              <a:rPr lang="en-US" altLang="ja-JP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8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名利用時の代金です。</a:t>
            </a:r>
            <a:endParaRPr lang="ja-JP" altLang="en-US" sz="2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en-US" altLang="ja-JP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800" dirty="0">
                <a:latin typeface="Meiryo UI" panose="020B0604030504040204" pitchFamily="34" charset="-128"/>
                <a:ea typeface="Meiryo UI" panose="020B0604030504040204" pitchFamily="34" charset="-128"/>
              </a:rPr>
              <a:t>詳細は別途お送りしますご案内を参照ください。</a:t>
            </a:r>
          </a:p>
          <a:p>
            <a:pPr algn="l"/>
            <a:endParaRPr lang="en-US" altLang="ja-JP" sz="28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8962" y="13513828"/>
            <a:ext cx="1148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その他</a:t>
            </a:r>
            <a:r>
              <a:rPr kumimoji="1" lang="ja-JP" altLang="it-IT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ローマ</a:t>
            </a:r>
            <a:r>
              <a:rPr kumimoji="1" lang="ja-JP" altLang="en-US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kumimoji="1" lang="ja-JP" altLang="it-IT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ミラノ、</a:t>
            </a:r>
            <a:r>
              <a:rPr kumimoji="1" lang="ja-JP" altLang="en-US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ナポリ、パレルモ等の人気都市や、数都市組み合わせのコースもご用意。</a:t>
            </a:r>
            <a:endParaRPr kumimoji="1" lang="en-US" altLang="ja-JP" sz="24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ガイドや送迎等の追加プランもございます。　お気軽にご連絡お待ちしております！</a:t>
            </a:r>
            <a:endParaRPr lang="it-IT" altLang="ja-JP" sz="24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it-IT" sz="2400" dirty="0">
                <a:latin typeface="Meiryo UI" panose="020B0604030504040204" pitchFamily="34" charset="-128"/>
                <a:ea typeface="Meiryo UI" panose="020B0604030504040204" pitchFamily="34" charset="-128"/>
              </a:rPr>
              <a:t>ホームペー</a:t>
            </a:r>
            <a:r>
              <a:rPr lang="ja-JP" altLang="it-IT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ジもご覧ください。　</a:t>
            </a:r>
            <a:r>
              <a:rPr lang="it-IT" altLang="ja-JP" sz="2400" dirty="0">
                <a:latin typeface="Meiryo UI" panose="020B0604030504040204" pitchFamily="34" charset="-128"/>
                <a:ea typeface="Meiryo UI" panose="020B0604030504040204" pitchFamily="34" charset="-128"/>
              </a:rPr>
              <a:t>https://www.jalpak.fr/optionaltour-category/italy/</a:t>
            </a:r>
            <a:endParaRPr kumimoji="1" lang="ja-JP" altLang="en-US" sz="2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54" y="11111819"/>
            <a:ext cx="1601972" cy="16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343</Words>
  <Application>Microsoft Office PowerPoint</Application>
  <PresentationFormat>Personalizzato</PresentationFormat>
  <Paragraphs>61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10" baseType="lpstr">
      <vt:lpstr>HGPSoeiKakupoptai</vt:lpstr>
      <vt:lpstr>Meiryo UI</vt:lpstr>
      <vt:lpstr>ＭＳ Ｐゴシック</vt:lpstr>
      <vt:lpstr>Arial</vt:lpstr>
      <vt:lpstr>Calibri</vt:lpstr>
      <vt:lpstr>Calibri Light</vt:lpstr>
      <vt:lpstr>Wingdings</vt:lpstr>
      <vt:lpstr>Office テーマ</vt:lpstr>
      <vt:lpstr>お客さまのご要望やリクエストに お応えします。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今年の夏休みは イタリアで過ごしてみませんか？</dc:title>
  <dc:creator>Takahiro Wakabayashi</dc:creator>
  <cp:lastModifiedBy>Yukari Fukunishi</cp:lastModifiedBy>
  <cp:revision>59</cp:revision>
  <dcterms:created xsi:type="dcterms:W3CDTF">2021-06-28T17:02:33Z</dcterms:created>
  <dcterms:modified xsi:type="dcterms:W3CDTF">2021-10-28T14:51:58Z</dcterms:modified>
</cp:coreProperties>
</file>